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267" r:id="rId2"/>
    <p:sldId id="2586" r:id="rId3"/>
    <p:sldId id="2589" r:id="rId4"/>
    <p:sldId id="2590" r:id="rId5"/>
    <p:sldId id="2542" r:id="rId6"/>
    <p:sldId id="2543" r:id="rId7"/>
    <p:sldId id="2544" r:id="rId8"/>
    <p:sldId id="2545" r:id="rId9"/>
    <p:sldId id="2546" r:id="rId10"/>
    <p:sldId id="2561" r:id="rId11"/>
    <p:sldId id="2547" r:id="rId12"/>
    <p:sldId id="2566" r:id="rId13"/>
    <p:sldId id="2567" r:id="rId14"/>
    <p:sldId id="2568" r:id="rId15"/>
    <p:sldId id="2548" r:id="rId16"/>
    <p:sldId id="2549" r:id="rId17"/>
    <p:sldId id="2550" r:id="rId18"/>
    <p:sldId id="2551" r:id="rId19"/>
    <p:sldId id="2552" r:id="rId20"/>
    <p:sldId id="2562" r:id="rId21"/>
    <p:sldId id="2563" r:id="rId22"/>
    <p:sldId id="2553" r:id="rId23"/>
    <p:sldId id="2570" r:id="rId24"/>
    <p:sldId id="2571" r:id="rId25"/>
    <p:sldId id="2583" r:id="rId26"/>
    <p:sldId id="2554" r:id="rId27"/>
    <p:sldId id="2555" r:id="rId28"/>
    <p:sldId id="2556" r:id="rId29"/>
    <p:sldId id="2557" r:id="rId30"/>
    <p:sldId id="2558" r:id="rId31"/>
    <p:sldId id="2573" r:id="rId32"/>
    <p:sldId id="2574" r:id="rId33"/>
    <p:sldId id="2559" r:id="rId34"/>
    <p:sldId id="2577" r:id="rId35"/>
    <p:sldId id="2585" r:id="rId36"/>
    <p:sldId id="2579" r:id="rId37"/>
    <p:sldId id="2580" r:id="rId3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《矩形、菱形与正方形》章末考点</a:t>
            </a:r>
            <a:endParaRPr kumimoji="0" lang="en-US" altLang="zh-CN" sz="540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复习与小结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5" name="yt_shape_12475"/>
          <p:cNvSpPr txBox="1"/>
          <p:nvPr/>
        </p:nvSpPr>
        <p:spPr>
          <a:xfrm>
            <a:off x="540119" y="1060631"/>
            <a:ext cx="11492915" cy="19082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5b78d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2042d,isEnd"/>
              </a:rPr>
              <a:t>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的长是</a:t>
            </a:r>
            <a:r>
              <a:rPr sz="5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pic>
        <p:nvPicPr>
          <p:cNvPr id="12477" name="yt_image_12477" title="H_175.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3677" y="2968846"/>
            <a:ext cx="296464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79" name="yt_shape_12479"/>
          <p:cNvSpPr txBox="1"/>
          <p:nvPr/>
        </p:nvSpPr>
        <p:spPr>
          <a:xfrm>
            <a:off x="4613796" y="5251167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2990108" y="1997085"/>
                <a:ext cx="886524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  <a:ea typeface="宋体" panose="02010600030101010101" pitchFamily="2" charset="-122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108" y="1997085"/>
                <a:ext cx="886524" cy="886092"/>
              </a:xfrm>
              <a:prstGeom prst="rect">
                <a:avLst/>
              </a:prstGeom>
              <a:blipFill rotWithShape="1">
                <a:blip r:embed="rId3"/>
                <a:stretch>
                  <a:fillRect l="-60" t="-1" r="67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0" name="yt_shape_12480"/>
          <p:cNvSpPr txBox="1"/>
          <p:nvPr/>
        </p:nvSpPr>
        <p:spPr>
          <a:xfrm>
            <a:off x="540119" y="959403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浙江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7cad3"/>
              </a:rPr>
              <a:t>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是经过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7_ace1a"/>
              </a:rPr>
              <a:t>平行的直线上一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且满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700d6"/>
              </a:rPr>
              <a:t>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12481" name="yt_shape_12481" title="H_230.5815"/>
          <p:cNvGrpSpPr/>
          <p:nvPr/>
        </p:nvGrpSpPr>
        <p:grpSpPr>
          <a:xfrm>
            <a:off x="6384020" y="2924965"/>
            <a:ext cx="3642122" cy="2928385"/>
            <a:chOff x="0" y="0"/>
            <a:chExt cx="3642122" cy="2928385"/>
          </a:xfrm>
        </p:grpSpPr>
        <p:pic>
          <p:nvPicPr>
            <p:cNvPr id="2" name="yt_image_1248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42122" cy="2338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83" name="yt_shape_12483" descr="{&quot;rangeId&quot;:0,&quot;IgnoreLineSpacing&quot;:1}"/>
            <p:cNvSpPr txBox="1"/>
            <p:nvPr/>
          </p:nvSpPr>
          <p:spPr>
            <a:xfrm>
              <a:off x="955443" y="2374387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</a:t>
              </a:r>
            </a:p>
          </p:txBody>
        </p:sp>
      </p:grpSp>
      <p:sp>
        <p:nvSpPr>
          <p:cNvPr id="6" name="yt_shape_12485"/>
          <p:cNvSpPr txBox="1"/>
          <p:nvPr/>
        </p:nvSpPr>
        <p:spPr>
          <a:xfrm>
            <a:off x="540000" y="3284990"/>
            <a:ext cx="875400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的度数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6" name="yt_shape_12486"/>
          <p:cNvSpPr txBox="1"/>
          <p:nvPr/>
        </p:nvSpPr>
        <p:spPr>
          <a:xfrm>
            <a:off x="540120" y="1144786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是矩形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b7df5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－（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</p:txBody>
      </p:sp>
      <p:grpSp>
        <p:nvGrpSpPr>
          <p:cNvPr id="4" name="yt_shape_12481" title="H_230.5815"/>
          <p:cNvGrpSpPr/>
          <p:nvPr/>
        </p:nvGrpSpPr>
        <p:grpSpPr>
          <a:xfrm>
            <a:off x="6744045" y="2173583"/>
            <a:ext cx="3642122" cy="2928385"/>
            <a:chOff x="0" y="0"/>
            <a:chExt cx="3642122" cy="2928385"/>
          </a:xfrm>
        </p:grpSpPr>
        <p:pic>
          <p:nvPicPr>
            <p:cNvPr id="5" name="yt_image_1248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42122" cy="2338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2483" descr="{&quot;rangeId&quot;:0,&quot;IgnoreLineSpacing&quot;:1}"/>
            <p:cNvSpPr txBox="1"/>
            <p:nvPr/>
          </p:nvSpPr>
          <p:spPr>
            <a:xfrm>
              <a:off x="955443" y="2374387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8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7" name="yt_shape_12487"/>
          <p:cNvSpPr txBox="1"/>
          <p:nvPr/>
        </p:nvSpPr>
        <p:spPr>
          <a:xfrm>
            <a:off x="540000" y="979102"/>
            <a:ext cx="787715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488" name="yt_shape_12488"/>
          <p:cNvSpPr txBox="1"/>
          <p:nvPr/>
        </p:nvSpPr>
        <p:spPr>
          <a:xfrm>
            <a:off x="540119" y="158388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如答案图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在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OB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上截取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OH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OE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连</a:t>
            </a:r>
            <a:r>
              <a:rPr lang="zh-CN" altLang="zh-CN" sz="3600" b="1" i="0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942e6"/>
              </a:rPr>
              <a:t>结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CH</a:t>
            </a:r>
            <a:r>
              <a:rPr lang="en-US" altLang="zh-CN" sz="3600" b="1" i="0" u="none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 spc="-100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489" name="yt_shape_12489"/>
              <p:cNvSpPr txBox="1"/>
              <p:nvPr/>
            </p:nvSpPr>
            <p:spPr>
              <a:xfrm>
                <a:off x="540000" y="2193499"/>
                <a:ext cx="8595751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𝑶𝑨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𝑶𝑪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𝑨𝑶𝑬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𝑪𝑶𝑯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𝑶𝑬</m:t>
                            </m:r>
                            <m: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𝑶𝑯</m:t>
                            </m:r>
                            <m:r>
                              <m:rPr>
                                <m:nor/>
                              </m:rPr>
                              <a:rPr lang="zh-CN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2489" name="yt_shape_124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93499"/>
                <a:ext cx="8595751" cy="1768689"/>
              </a:xfrm>
              <a:prstGeom prst="rect">
                <a:avLst/>
              </a:prstGeom>
              <a:blipFill rotWithShape="1">
                <a:blip r:embed="rId2"/>
                <a:stretch>
                  <a:fillRect l="-3" t="-1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91" name="yt_shape_12491"/>
          <p:cNvSpPr txBox="1"/>
          <p:nvPr/>
        </p:nvSpPr>
        <p:spPr>
          <a:xfrm>
            <a:off x="540000" y="4012976"/>
            <a:ext cx="716401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</a:p>
        </p:txBody>
      </p:sp>
      <p:sp>
        <p:nvSpPr>
          <p:cNvPr id="12492" name="yt_shape_12492"/>
          <p:cNvSpPr txBox="1"/>
          <p:nvPr/>
        </p:nvSpPr>
        <p:spPr>
          <a:xfrm>
            <a:off x="540000" y="4617762"/>
            <a:ext cx="67181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493" name="yt_shape_12493"/>
          <p:cNvSpPr txBox="1"/>
          <p:nvPr/>
        </p:nvSpPr>
        <p:spPr>
          <a:xfrm>
            <a:off x="540000" y="5222548"/>
            <a:ext cx="556242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pic>
        <p:nvPicPr>
          <p:cNvPr id="9" name="yt_image_124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125" y="3501005"/>
            <a:ext cx="3642122" cy="233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yt_image_12501" title="H_184.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880" y="3501005"/>
            <a:ext cx="3652367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88" grpId="0" build="allAtOnce"/>
      <p:bldP spid="12489" grpId="0" build="allAtOnce"/>
      <p:bldP spid="12491" grpId="0" build="allAtOnce"/>
      <p:bldP spid="12492" grpId="0" build="allAtOnce"/>
      <p:bldP spid="1249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yt_image_12501" title="H_184.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6125" y="2414639"/>
            <a:ext cx="3652367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4" name="yt_shape_12494"/>
          <p:cNvSpPr txBox="1"/>
          <p:nvPr/>
        </p:nvSpPr>
        <p:spPr>
          <a:xfrm>
            <a:off x="540000" y="1157642"/>
            <a:ext cx="581890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495" name="yt_shape_12495"/>
          <p:cNvSpPr txBox="1"/>
          <p:nvPr/>
        </p:nvSpPr>
        <p:spPr>
          <a:xfrm>
            <a:off x="540000" y="1762428"/>
            <a:ext cx="70788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496" name="yt_shape_12496"/>
          <p:cNvSpPr txBox="1"/>
          <p:nvPr/>
        </p:nvSpPr>
        <p:spPr>
          <a:xfrm>
            <a:off x="540000" y="2367214"/>
            <a:ext cx="83756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</p:txBody>
      </p:sp>
      <p:sp>
        <p:nvSpPr>
          <p:cNvPr id="12497" name="yt_shape_12497"/>
          <p:cNvSpPr txBox="1"/>
          <p:nvPr/>
        </p:nvSpPr>
        <p:spPr>
          <a:xfrm>
            <a:off x="540000" y="2972000"/>
            <a:ext cx="443230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</p:txBody>
      </p:sp>
      <p:sp>
        <p:nvSpPr>
          <p:cNvPr id="12498" name="yt_shape_12498"/>
          <p:cNvSpPr txBox="1"/>
          <p:nvPr/>
        </p:nvSpPr>
        <p:spPr>
          <a:xfrm>
            <a:off x="540000" y="3576786"/>
            <a:ext cx="553837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</p:txBody>
      </p:sp>
      <p:sp>
        <p:nvSpPr>
          <p:cNvPr id="12499" name="yt_shape_12499"/>
          <p:cNvSpPr txBox="1"/>
          <p:nvPr/>
        </p:nvSpPr>
        <p:spPr>
          <a:xfrm>
            <a:off x="540000" y="4181572"/>
            <a:ext cx="711271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CH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</a:p>
        </p:txBody>
      </p:sp>
      <p:sp>
        <p:nvSpPr>
          <p:cNvPr id="12500" name="yt_shape_12500"/>
          <p:cNvSpPr txBox="1"/>
          <p:nvPr/>
        </p:nvSpPr>
        <p:spPr>
          <a:xfrm>
            <a:off x="540000" y="4786358"/>
            <a:ext cx="851835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4" grpId="0" build="allAtOnce"/>
      <p:bldP spid="12495" grpId="0" build="allAtOnce"/>
      <p:bldP spid="12496" grpId="0" build="allAtOnce"/>
      <p:bldP spid="12497" grpId="0" build="allAtOnce"/>
      <p:bldP spid="12498" grpId="0" build="allAtOnce"/>
      <p:bldP spid="12499" grpId="0" build="allAtOnce"/>
      <p:bldP spid="1250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4" name="yt_shape_12504"/>
          <p:cNvSpPr txBox="1"/>
          <p:nvPr/>
        </p:nvSpPr>
        <p:spPr>
          <a:xfrm>
            <a:off x="540000" y="1029178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菱形的性质与判定 </a:t>
            </a:r>
          </a:p>
        </p:txBody>
      </p:sp>
      <p:sp>
        <p:nvSpPr>
          <p:cNvPr id="12505" name="yt_shape_12505"/>
          <p:cNvSpPr txBox="1"/>
          <p:nvPr/>
        </p:nvSpPr>
        <p:spPr>
          <a:xfrm>
            <a:off x="540119" y="163396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cbe0d"/>
              </a:rPr>
              <a:t>相交于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下列条件能判定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为菱形的是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509" name="yt_table_12509_skip" title="H_86.4"/>
          <p:cNvGraphicFramePr>
            <a:graphicFrameLocks noGrp="1"/>
          </p:cNvGraphicFramePr>
          <p:nvPr/>
        </p:nvGraphicFramePr>
        <p:xfrm>
          <a:off x="540085" y="4707885"/>
          <a:ext cx="10741343" cy="1097280"/>
        </p:xfrm>
        <a:graphic>
          <a:graphicData uri="http://schemas.openxmlformats.org/drawingml/2006/table">
            <a:tbl>
              <a:tblPr/>
              <a:tblGrid>
                <a:gridCol w="5188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3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2506" name="yt_shape_12506_skip" title="H_150.8315"/>
          <p:cNvGrpSpPr/>
          <p:nvPr/>
        </p:nvGrpSpPr>
        <p:grpSpPr>
          <a:xfrm>
            <a:off x="4693774" y="2792748"/>
            <a:ext cx="2802620" cy="1915560"/>
            <a:chOff x="0" y="0"/>
            <a:chExt cx="2802620" cy="1915560"/>
          </a:xfrm>
        </p:grpSpPr>
        <p:pic>
          <p:nvPicPr>
            <p:cNvPr id="2" name="yt_image_1250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02620" cy="1325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08" name="yt_shape_12508" descr="{&quot;rangeId&quot;:0,&quot;IgnoreLineSpacing&quot;:1}"/>
            <p:cNvSpPr txBox="1"/>
            <p:nvPr/>
          </p:nvSpPr>
          <p:spPr>
            <a:xfrm>
              <a:off x="377357" y="13615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990982" y="2135798"/>
            <a:ext cx="51028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1" name="yt_shape_12511"/>
          <p:cNvSpPr txBox="1"/>
          <p:nvPr/>
        </p:nvSpPr>
        <p:spPr>
          <a:xfrm>
            <a:off x="540119" y="1003362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f3b3a"/>
              </a:rPr>
              <a:t>的垂直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平分线交对角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cce23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的度数是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515" name="yt_table_12515_skip" title="H_86.4"/>
          <p:cNvGraphicFramePr>
            <a:graphicFrameLocks noGrp="1"/>
          </p:cNvGraphicFramePr>
          <p:nvPr/>
        </p:nvGraphicFramePr>
        <p:xfrm>
          <a:off x="540085" y="4851895"/>
          <a:ext cx="6928676" cy="1097280"/>
        </p:xfrm>
        <a:graphic>
          <a:graphicData uri="http://schemas.openxmlformats.org/drawingml/2006/table">
            <a:tbl>
              <a:tblPr/>
              <a:tblGrid>
                <a:gridCol w="3489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9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100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120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130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2512" name="yt_shape_12512_skip" title="H_168.20654"/>
          <p:cNvGrpSpPr/>
          <p:nvPr/>
        </p:nvGrpSpPr>
        <p:grpSpPr>
          <a:xfrm>
            <a:off x="4681504" y="2716143"/>
            <a:ext cx="2827167" cy="2136223"/>
            <a:chOff x="0" y="0"/>
            <a:chExt cx="2827167" cy="2136223"/>
          </a:xfrm>
        </p:grpSpPr>
        <p:pic>
          <p:nvPicPr>
            <p:cNvPr id="2" name="yt_image_125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27167" cy="1546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14" name="yt_shape_12514" descr="{&quot;rangeId&quot;:0,&quot;IgnoreLineSpacing&quot;:1}"/>
            <p:cNvSpPr txBox="1"/>
            <p:nvPr/>
          </p:nvSpPr>
          <p:spPr>
            <a:xfrm>
              <a:off x="385111" y="15822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155458" y="205383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7" name="yt_shape_12517"/>
          <p:cNvSpPr txBox="1"/>
          <p:nvPr/>
        </p:nvSpPr>
        <p:spPr>
          <a:xfrm>
            <a:off x="540119" y="119696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7dcb7,isEnd"/>
              </a:rPr>
              <a:t>均在坐标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轴上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0c7ec,isEnd"/>
              </a:rPr>
              <a:t>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P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OC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上的一动点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PD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PE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1528f,isEnd"/>
              </a:rPr>
              <a:t>的最小值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sz="36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2518" name="yt_shape_12518" title="H_223.45654"/>
          <p:cNvGrpSpPr/>
          <p:nvPr/>
        </p:nvGrpSpPr>
        <p:grpSpPr>
          <a:xfrm>
            <a:off x="4716463" y="2967267"/>
            <a:ext cx="3140225" cy="2837898"/>
            <a:chOff x="0" y="0"/>
            <a:chExt cx="3140225" cy="2837898"/>
          </a:xfrm>
        </p:grpSpPr>
        <p:pic>
          <p:nvPicPr>
            <p:cNvPr id="2" name="yt_image_125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140225" cy="224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20" name="yt_shape_12520" descr="{&quot;rangeId&quot;:0,&quot;IgnoreLineSpacing&quot;:1}"/>
            <p:cNvSpPr txBox="1"/>
            <p:nvPr/>
          </p:nvSpPr>
          <p:spPr>
            <a:xfrm>
              <a:off x="313090" y="2283900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912265" y="2304962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2" name="yt_shape_12522"/>
          <p:cNvSpPr txBox="1"/>
          <p:nvPr/>
        </p:nvSpPr>
        <p:spPr>
          <a:xfrm>
            <a:off x="540119" y="957004"/>
            <a:ext cx="11492915" cy="24569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在菱形纸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片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98bd7,isEn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将菱形纸片翻折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落在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7369,isEnd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折痕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4ee7,isEnd"/>
              </a:rPr>
              <a:t>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的长为</a:t>
            </a:r>
            <a:r>
              <a:rPr sz="5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2524" name="yt_shape_12524" title="H_209.5815"/>
          <p:cNvGrpSpPr/>
          <p:nvPr/>
        </p:nvGrpSpPr>
        <p:grpSpPr>
          <a:xfrm>
            <a:off x="4746091" y="3068975"/>
            <a:ext cx="3080970" cy="2661685"/>
            <a:chOff x="0" y="0"/>
            <a:chExt cx="3080970" cy="2661685"/>
          </a:xfrm>
        </p:grpSpPr>
        <p:pic>
          <p:nvPicPr>
            <p:cNvPr id="2" name="yt_image_1252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80970" cy="207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26" name="yt_shape_12526" descr="{&quot;rangeId&quot;:0,&quot;IgnoreLineSpacing&quot;:1}"/>
            <p:cNvSpPr txBox="1"/>
            <p:nvPr/>
          </p:nvSpPr>
          <p:spPr>
            <a:xfrm>
              <a:off x="397738" y="21076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2990108" y="2442097"/>
                <a:ext cx="886524" cy="880885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  <a:ea typeface="宋体" panose="02010600030101010101" pitchFamily="2" charset="-122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108" y="2442097"/>
                <a:ext cx="886524" cy="880885"/>
              </a:xfrm>
              <a:prstGeom prst="rect">
                <a:avLst/>
              </a:prstGeom>
              <a:blipFill rotWithShape="1">
                <a:blip r:embed="rId3"/>
                <a:stretch>
                  <a:fillRect l="-60" t="-59" r="67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8" name="yt_shape_12528"/>
          <p:cNvSpPr txBox="1"/>
          <p:nvPr/>
        </p:nvSpPr>
        <p:spPr>
          <a:xfrm>
            <a:off x="540119" y="92526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7c101"/>
              </a:rPr>
              <a:t>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529" name="yt_shape_12529"/>
          <p:cNvSpPr txBox="1"/>
          <p:nvPr/>
        </p:nvSpPr>
        <p:spPr>
          <a:xfrm>
            <a:off x="540000" y="2084053"/>
            <a:ext cx="49228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sp>
        <p:nvSpPr>
          <p:cNvPr id="2" name="yt_shape_12530"/>
          <p:cNvSpPr txBox="1"/>
          <p:nvPr/>
        </p:nvSpPr>
        <p:spPr>
          <a:xfrm>
            <a:off x="540000" y="2841203"/>
            <a:ext cx="6933180" cy="332398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12531" name="yt_shape_12531"/>
          <p:cNvGrpSpPr/>
          <p:nvPr/>
        </p:nvGrpSpPr>
        <p:grpSpPr>
          <a:xfrm>
            <a:off x="8184145" y="2638051"/>
            <a:ext cx="2396500" cy="2990298"/>
            <a:chOff x="0" y="0"/>
            <a:chExt cx="2396500" cy="2990298"/>
          </a:xfrm>
        </p:grpSpPr>
        <p:pic>
          <p:nvPicPr>
            <p:cNvPr id="3" name="yt_image_12531" descr="{&quot;rangeId&quot;:0,&quot;⚘_2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96500" cy="2400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33" name="yt_shape_12533" descr="{&quot;rangeId&quot;:0,&quot;IgnoreLineSpacing&quot;:1}"/>
            <p:cNvSpPr txBox="1"/>
            <p:nvPr/>
          </p:nvSpPr>
          <p:spPr>
            <a:xfrm>
              <a:off x="55503" y="243630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4FCA1842-58F2-FEAA-8FD3-EAF4449FEF6C}"/>
              </a:ext>
            </a:extLst>
          </p:cNvPr>
          <p:cNvGrpSpPr/>
          <p:nvPr/>
        </p:nvGrpSpPr>
        <p:grpSpPr>
          <a:xfrm>
            <a:off x="482850" y="1514738"/>
            <a:ext cx="11614521" cy="3612051"/>
            <a:chOff x="482850" y="1514738"/>
            <a:chExt cx="11614521" cy="3612051"/>
          </a:xfrm>
        </p:grpSpPr>
        <p:sp>
          <p:nvSpPr>
            <p:cNvPr id="12440" name="yt_shape_12440"/>
            <p:cNvSpPr txBox="1"/>
            <p:nvPr/>
          </p:nvSpPr>
          <p:spPr>
            <a:xfrm>
              <a:off x="3047775" y="2366193"/>
              <a:ext cx="65" cy="307777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endParaRPr sz="20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2850" y="3027017"/>
              <a:ext cx="176042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矩形、菱形</a:t>
              </a:r>
              <a:endParaRPr lang="en-US" altLang="zh-CN" sz="20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与正方形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047775" y="1628875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矩形的定义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047775" y="2451367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矩形的性质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047775" y="4078971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矩形的判定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919905" y="1514738"/>
              <a:ext cx="5591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有一个角是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的平行四边形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4919905" y="2151013"/>
              <a:ext cx="555415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对边平行，对边相等，四个角都是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966439" y="2810828"/>
              <a:ext cx="71309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且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互相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11710" y="3160468"/>
              <a:ext cx="9790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矩形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4919905" y="3423563"/>
              <a:ext cx="62644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根据定义：有一个角是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的平行四边形是矩形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919905" y="4059838"/>
              <a:ext cx="62644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判定定理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1: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有三个角是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的四边形是矩形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919905" y="4696113"/>
              <a:ext cx="59282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判定定理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2: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对角线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的平行四边形是矩形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82850" y="2955338"/>
              <a:ext cx="1400396" cy="7336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3087479" y="1592037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119780" y="2448101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3119780" y="4064613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4909689" y="1517844"/>
              <a:ext cx="4834551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919905" y="2138377"/>
              <a:ext cx="541578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919905" y="2776037"/>
              <a:ext cx="446431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919905" y="3434467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919905" y="4038118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919905" y="4712658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左中括号 6"/>
            <p:cNvSpPr/>
            <p:nvPr/>
          </p:nvSpPr>
          <p:spPr>
            <a:xfrm>
              <a:off x="2900439" y="1724909"/>
              <a:ext cx="209123" cy="262433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/>
            <p:cNvCxnSpPr>
              <a:endCxn id="37" idx="1"/>
            </p:cNvCxnSpPr>
            <p:nvPr/>
          </p:nvCxnSpPr>
          <p:spPr>
            <a:xfrm>
              <a:off x="2891316" y="2651599"/>
              <a:ext cx="228464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>
              <a:off x="4559880" y="1760453"/>
              <a:ext cx="276441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左中括号 10"/>
            <p:cNvSpPr/>
            <p:nvPr/>
          </p:nvSpPr>
          <p:spPr>
            <a:xfrm>
              <a:off x="4703890" y="2366193"/>
              <a:ext cx="216015" cy="706569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左中括号 51"/>
            <p:cNvSpPr/>
            <p:nvPr/>
          </p:nvSpPr>
          <p:spPr>
            <a:xfrm>
              <a:off x="4703889" y="3574060"/>
              <a:ext cx="205799" cy="135461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4487875" y="2651599"/>
              <a:ext cx="215932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1902959" y="3367255"/>
              <a:ext cx="196302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2165850" y="3112679"/>
              <a:ext cx="593905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左中括号 72"/>
            <p:cNvSpPr/>
            <p:nvPr/>
          </p:nvSpPr>
          <p:spPr>
            <a:xfrm>
              <a:off x="2027256" y="2222797"/>
              <a:ext cx="118539" cy="2232155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4559880" y="4280628"/>
              <a:ext cx="334494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yt_shape_12440"/>
          <p:cNvSpPr txBox="1"/>
          <p:nvPr/>
        </p:nvSpPr>
        <p:spPr>
          <a:xfrm>
            <a:off x="5735975" y="279976"/>
            <a:ext cx="45720" cy="326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00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892660DF-4874-941C-FE59-3DD12C96DAC8}"/>
              </a:ext>
            </a:extLst>
          </p:cNvPr>
          <p:cNvSpPr txBox="1"/>
          <p:nvPr/>
        </p:nvSpPr>
        <p:spPr>
          <a:xfrm>
            <a:off x="6721115" y="1507503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543D9302-A045-092B-6349-9FF64FA78741}"/>
              </a:ext>
            </a:extLst>
          </p:cNvPr>
          <p:cNvSpPr txBox="1"/>
          <p:nvPr/>
        </p:nvSpPr>
        <p:spPr>
          <a:xfrm>
            <a:off x="8958614" y="2146297"/>
            <a:ext cx="1097661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91FF72F9-5C47-6B0D-2912-D900FA0EC276}"/>
              </a:ext>
            </a:extLst>
          </p:cNvPr>
          <p:cNvSpPr txBox="1"/>
          <p:nvPr/>
        </p:nvSpPr>
        <p:spPr>
          <a:xfrm>
            <a:off x="6159058" y="2797837"/>
            <a:ext cx="1097662" cy="706477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EF4FAE3A-04B2-FDC0-FC77-12E5AAF84585}"/>
              </a:ext>
            </a:extLst>
          </p:cNvPr>
          <p:cNvSpPr txBox="1"/>
          <p:nvPr/>
        </p:nvSpPr>
        <p:spPr>
          <a:xfrm>
            <a:off x="8077210" y="2812351"/>
            <a:ext cx="1097661" cy="706477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平分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8E0BB66C-C840-CE03-80C4-FC06B142378A}"/>
              </a:ext>
            </a:extLst>
          </p:cNvPr>
          <p:cNvSpPr txBox="1"/>
          <p:nvPr/>
        </p:nvSpPr>
        <p:spPr>
          <a:xfrm>
            <a:off x="7871031" y="3449404"/>
            <a:ext cx="994836" cy="6806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979A0D1A-E4DC-B806-89D4-491B492DC98D}"/>
              </a:ext>
            </a:extLst>
          </p:cNvPr>
          <p:cNvSpPr txBox="1"/>
          <p:nvPr/>
        </p:nvSpPr>
        <p:spPr>
          <a:xfrm>
            <a:off x="8002793" y="4044490"/>
            <a:ext cx="994836" cy="6806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849345A8-167D-3E4D-F24A-A43204ED9FF2}"/>
              </a:ext>
            </a:extLst>
          </p:cNvPr>
          <p:cNvSpPr txBox="1"/>
          <p:nvPr/>
        </p:nvSpPr>
        <p:spPr>
          <a:xfrm>
            <a:off x="7373613" y="4692535"/>
            <a:ext cx="994836" cy="6806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allAtOnce"/>
      <p:bldP spid="77" grpId="0" build="allAtOnce"/>
      <p:bldP spid="78" grpId="0" build="allAtOnce"/>
      <p:bldP spid="79" grpId="0" build="allAtOnce"/>
      <p:bldP spid="80" grpId="0" build="allAtOnce"/>
      <p:bldP spid="81" grpId="0" build="allAtOnce"/>
      <p:bldP spid="8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5" name="yt_shape_12535"/>
          <p:cNvSpPr txBox="1"/>
          <p:nvPr/>
        </p:nvSpPr>
        <p:spPr>
          <a:xfrm>
            <a:off x="540119" y="14128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果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那么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159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满足什么条件时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ADC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22c82"/>
              </a:rPr>
              <a:t>证明你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的结论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3" name="yt_shape_12531"/>
          <p:cNvGrpSpPr/>
          <p:nvPr/>
        </p:nvGrpSpPr>
        <p:grpSpPr>
          <a:xfrm>
            <a:off x="4964425" y="2711877"/>
            <a:ext cx="2396500" cy="2990298"/>
            <a:chOff x="0" y="0"/>
            <a:chExt cx="2396500" cy="2990298"/>
          </a:xfrm>
        </p:grpSpPr>
        <p:pic>
          <p:nvPicPr>
            <p:cNvPr id="4" name="yt_image_12531" descr="{&quot;rangeId&quot;:0,&quot;⚘_2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96500" cy="2400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2533" descr="{&quot;rangeId&quot;:0,&quot;IgnoreLineSpacing&quot;:1}"/>
            <p:cNvSpPr txBox="1"/>
            <p:nvPr/>
          </p:nvSpPr>
          <p:spPr>
            <a:xfrm>
              <a:off x="55503" y="243630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2536"/>
              <p:cNvSpPr txBox="1"/>
              <p:nvPr/>
            </p:nvSpPr>
            <p:spPr>
              <a:xfrm>
                <a:off x="540119" y="1091212"/>
                <a:ext cx="9060415" cy="46755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当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时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1_cc475"/>
                  </a:rPr>
                  <a:t>是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/>
                </a:r>
                <a:b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</a:b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菱形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证明如下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由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知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CF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i="0" u="none" spc="150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5_530ad"/>
                  </a:rPr>
                  <a:t>是平行四边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是直角三角形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的中点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CD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四边形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ADCF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是菱形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25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91212"/>
                <a:ext cx="9060415" cy="4675575"/>
              </a:xfrm>
              <a:prstGeom prst="rect">
                <a:avLst/>
              </a:prstGeom>
              <a:blipFill rotWithShape="1">
                <a:blip r:embed="rId2"/>
                <a:stretch>
                  <a:fillRect l="-4" t="-6" r="7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538" name="yt_shape_12538"/>
          <p:cNvGrpSpPr/>
          <p:nvPr/>
        </p:nvGrpSpPr>
        <p:grpSpPr>
          <a:xfrm>
            <a:off x="9120210" y="2078314"/>
            <a:ext cx="2396500" cy="2990298"/>
            <a:chOff x="0" y="0"/>
            <a:chExt cx="2396500" cy="2990298"/>
          </a:xfrm>
        </p:grpSpPr>
        <p:pic>
          <p:nvPicPr>
            <p:cNvPr id="5" name="yt_image_12538" descr="{&quot;rangeId&quot;:0,&quot;⚘_2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96500" cy="2400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40" name="yt_shape_12540" descr="{&quot;rangeId&quot;:0,&quot;IgnoreLineSpacing&quot;:1}"/>
            <p:cNvSpPr txBox="1"/>
            <p:nvPr/>
          </p:nvSpPr>
          <p:spPr>
            <a:xfrm>
              <a:off x="55503" y="2436300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2" name="yt_shape_12542"/>
          <p:cNvSpPr txBox="1"/>
          <p:nvPr/>
        </p:nvSpPr>
        <p:spPr>
          <a:xfrm>
            <a:off x="540119" y="148486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46d77"/>
              </a:rPr>
              <a:t>为对角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延长线上一点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8cd98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2546"/>
          <p:cNvGrpSpPr/>
          <p:nvPr/>
        </p:nvGrpSpPr>
        <p:grpSpPr>
          <a:xfrm>
            <a:off x="6384020" y="2917324"/>
            <a:ext cx="3327495" cy="2798210"/>
            <a:chOff x="0" y="0"/>
            <a:chExt cx="3327495" cy="2798210"/>
          </a:xfrm>
        </p:grpSpPr>
        <p:pic>
          <p:nvPicPr>
            <p:cNvPr id="4" name="yt_image_12546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27495" cy="2208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2548" descr="{&quot;rangeId&quot;:0,&quot;IgnoreLineSpacing&quot;:1}"/>
            <p:cNvSpPr txBox="1"/>
            <p:nvPr/>
          </p:nvSpPr>
          <p:spPr>
            <a:xfrm>
              <a:off x="521000" y="22442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46" name="yt_shape_12546"/>
          <p:cNvGrpSpPr/>
          <p:nvPr/>
        </p:nvGrpSpPr>
        <p:grpSpPr>
          <a:xfrm>
            <a:off x="8384895" y="2286905"/>
            <a:ext cx="3327495" cy="2798210"/>
            <a:chOff x="0" y="0"/>
            <a:chExt cx="3327495" cy="2798210"/>
          </a:xfrm>
        </p:grpSpPr>
        <p:pic>
          <p:nvPicPr>
            <p:cNvPr id="3" name="yt_image_12546" descr="{&quot;rangeId&quot;:0,&quot;⚘_4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27495" cy="2208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48" name="yt_shape_12548" descr="{&quot;rangeId&quot;:0,&quot;IgnoreLineSpacing&quot;:1}"/>
            <p:cNvSpPr txBox="1"/>
            <p:nvPr/>
          </p:nvSpPr>
          <p:spPr>
            <a:xfrm>
              <a:off x="521000" y="22442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2544"/>
              <p:cNvSpPr txBox="1"/>
              <p:nvPr/>
            </p:nvSpPr>
            <p:spPr>
              <a:xfrm>
                <a:off x="540118" y="1107205"/>
                <a:ext cx="10452221" cy="49859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是菱形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0e567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都是等边三角形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7bf34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lvl="0" hangingPunct="0"/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𝑨𝑫𝑬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𝑪𝑫𝑭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𝑨𝑫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𝑪𝑫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𝑫𝑨𝑬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𝑫𝑪𝑭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endParaRPr lang="zh-CN" altLang="en-US" sz="30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2" name="yt_shape_125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107205"/>
                <a:ext cx="10452221" cy="4985980"/>
              </a:xfrm>
              <a:prstGeom prst="rect">
                <a:avLst/>
              </a:prstGeom>
              <a:blipFill rotWithShape="1">
                <a:blip r:embed="rId3"/>
                <a:stretch>
                  <a:fillRect l="-4" t="-8" r="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0" name="yt_shape_12550"/>
          <p:cNvSpPr txBox="1"/>
          <p:nvPr/>
        </p:nvSpPr>
        <p:spPr>
          <a:xfrm>
            <a:off x="540119" y="105283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若点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BE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的中点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连结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AG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AF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7dbf0"/>
              </a:rPr>
              <a:t>＝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AG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4" name="yt_shape_12551"/>
          <p:cNvSpPr txBox="1"/>
          <p:nvPr/>
        </p:nvSpPr>
        <p:spPr>
          <a:xfrm>
            <a:off x="540119" y="1703405"/>
            <a:ext cx="8129420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如答案图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66c50"/>
              </a:rPr>
              <a:t>作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交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的延长线于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b115a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∵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为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在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HG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1" u="none">
              <a:solidFill>
                <a:srgbClr val="FF0000"/>
              </a:solidFill>
              <a:effectLst/>
              <a:latin typeface="Times New Roman" panose="02020603050405020304" pitchFamily="36"/>
              <a:ea typeface="宋体" panose="02010600030101010101" pitchFamily="2" charset="-122"/>
            </a:endParaRPr>
          </a:p>
        </p:txBody>
      </p:sp>
      <p:pic>
        <p:nvPicPr>
          <p:cNvPr id="5" name="yt_image_12553" descr="{&quot;rangeId&quot;:0,&quot;⚘_4&quot;:1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4504" y="2363983"/>
            <a:ext cx="3327495" cy="22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yt_image_12557" title="H_234.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039" y="2363983"/>
            <a:ext cx="3422025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/>
              <p:cNvSpPr txBox="1"/>
              <p:nvPr/>
            </p:nvSpPr>
            <p:spPr>
              <a:xfrm>
                <a:off x="540119" y="900025"/>
                <a:ext cx="8499571" cy="5193160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zh-CN" altLang="zh-CN" sz="30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𝑮𝑨𝑬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𝑨𝑮𝑬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𝑯𝑮𝑩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𝑬𝑮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𝑩𝑮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AG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HG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𝑨𝑩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𝑨𝑩𝑯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𝑨𝑪𝑭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𝑩𝑯</m:t>
                            </m:r>
                            <m: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𝑪𝑭</m:t>
                            </m:r>
                            <m:r>
                              <m:rPr>
                                <m:nor/>
                              </m:rPr>
                              <a:rPr lang="zh-CN" altLang="zh-CN" sz="30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H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900025"/>
                <a:ext cx="8499571" cy="5193160"/>
              </a:xfrm>
              <a:prstGeom prst="rect">
                <a:avLst/>
              </a:prstGeom>
              <a:blipFill rotWithShape="1">
                <a:blip r:embed="rId2"/>
                <a:stretch>
                  <a:fillRect l="-4" t="-4" r="5" b="7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2557" title="H_234.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0135" y="1556870"/>
            <a:ext cx="3422025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2559"/>
          <p:cNvSpPr txBox="1"/>
          <p:nvPr/>
        </p:nvSpPr>
        <p:spPr>
          <a:xfrm>
            <a:off x="8040135" y="4258021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0" name="yt_shape_12560"/>
          <p:cNvSpPr txBox="1"/>
          <p:nvPr/>
        </p:nvSpPr>
        <p:spPr>
          <a:xfrm>
            <a:off x="540000" y="1311242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正方形的性质与判定</a:t>
            </a:r>
          </a:p>
        </p:txBody>
      </p:sp>
      <p:sp>
        <p:nvSpPr>
          <p:cNvPr id="12561" name="yt_shape_12561"/>
          <p:cNvSpPr txBox="1"/>
          <p:nvPr/>
        </p:nvSpPr>
        <p:spPr>
          <a:xfrm>
            <a:off x="540119" y="191602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dfb76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则下列结论中不正确的是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565" name="yt_table_12565_skip" title="H_172.8"/>
          <p:cNvGraphicFramePr>
            <a:graphicFrameLocks noGrp="1"/>
          </p:cNvGraphicFramePr>
          <p:nvPr/>
        </p:nvGraphicFramePr>
        <p:xfrm>
          <a:off x="540085" y="3074812"/>
          <a:ext cx="8237539" cy="2194560"/>
        </p:xfrm>
        <a:graphic>
          <a:graphicData uri="http://schemas.openxmlformats.org/drawingml/2006/table">
            <a:tbl>
              <a:tblPr/>
              <a:tblGrid>
                <a:gridCol w="8237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当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它是菱形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当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它是菱形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当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它是矩形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当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垂直平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分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它是正方形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562" name="yt_shape_12562_skip" title="H_166.3315"/>
          <p:cNvGrpSpPr/>
          <p:nvPr/>
        </p:nvGrpSpPr>
        <p:grpSpPr>
          <a:xfrm>
            <a:off x="8775791" y="3074812"/>
            <a:ext cx="2874325" cy="2112410"/>
            <a:chOff x="0" y="0"/>
            <a:chExt cx="2927715" cy="2112410"/>
          </a:xfrm>
        </p:grpSpPr>
        <p:pic>
          <p:nvPicPr>
            <p:cNvPr id="2" name="yt_image_1256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27715" cy="1522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64" name="yt_shape_12564" descr="{&quot;rangeId&quot;:0,&quot;IgnoreLineSpacing&quot;:1}"/>
            <p:cNvSpPr txBox="1"/>
            <p:nvPr/>
          </p:nvSpPr>
          <p:spPr>
            <a:xfrm>
              <a:off x="324489" y="15584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250957" y="241786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7" name="yt_shape_12567"/>
          <p:cNvSpPr txBox="1"/>
          <p:nvPr/>
        </p:nvSpPr>
        <p:spPr>
          <a:xfrm>
            <a:off x="540119" y="105283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重庆南开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6a78a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满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d4032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c631"/>
              </a:rPr>
              <a:t>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得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DH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f5369"/>
              </a:rPr>
              <a:t>E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571" name="yt_table_12571_skip" title="H_86.4"/>
          <p:cNvGraphicFramePr>
            <a:graphicFrameLocks noGrp="1"/>
          </p:cNvGraphicFramePr>
          <p:nvPr/>
        </p:nvGraphicFramePr>
        <p:xfrm>
          <a:off x="540085" y="4563875"/>
          <a:ext cx="7466330" cy="1097280"/>
        </p:xfrm>
        <a:graphic>
          <a:graphicData uri="http://schemas.openxmlformats.org/drawingml/2006/table">
            <a:tbl>
              <a:tblPr/>
              <a:tblGrid>
                <a:gridCol w="408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－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＋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4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＋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3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α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2568" name="yt_shape_12568_skip" title="H_258.83148"/>
          <p:cNvGrpSpPr/>
          <p:nvPr/>
        </p:nvGrpSpPr>
        <p:grpSpPr>
          <a:xfrm>
            <a:off x="8400160" y="2636945"/>
            <a:ext cx="2685780" cy="3287160"/>
            <a:chOff x="0" y="0"/>
            <a:chExt cx="2685780" cy="3287160"/>
          </a:xfrm>
        </p:grpSpPr>
        <p:pic>
          <p:nvPicPr>
            <p:cNvPr id="2" name="yt_image_1256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85780" cy="2697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70" name="yt_shape_12570" descr="{&quot;rangeId&quot;:0,&quot;IgnoreLineSpacing&quot;:1}"/>
            <p:cNvSpPr txBox="1"/>
            <p:nvPr/>
          </p:nvSpPr>
          <p:spPr>
            <a:xfrm>
              <a:off x="200143" y="273316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43795" y="379481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3" name="yt_shape_12573"/>
          <p:cNvSpPr txBox="1"/>
          <p:nvPr/>
        </p:nvSpPr>
        <p:spPr>
          <a:xfrm>
            <a:off x="540119" y="10325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西安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d8ff4,isEnd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两边分别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的延长线于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26ac8,isEn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°.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2574" name="yt_shape_12574" title="H_301.33148"/>
          <p:cNvGrpSpPr/>
          <p:nvPr/>
        </p:nvGrpSpPr>
        <p:grpSpPr>
          <a:xfrm>
            <a:off x="6456025" y="2204915"/>
            <a:ext cx="3692910" cy="3826910"/>
            <a:chOff x="0" y="0"/>
            <a:chExt cx="3692910" cy="3826910"/>
          </a:xfrm>
        </p:grpSpPr>
        <p:pic>
          <p:nvPicPr>
            <p:cNvPr id="2" name="yt_image_1257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72832" cy="3236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76" name="yt_shape_12576" descr="{&quot;rangeId&quot;:0,&quot;IgnoreLineSpacing&quot;:1}"/>
            <p:cNvSpPr txBox="1"/>
            <p:nvPr/>
          </p:nvSpPr>
          <p:spPr>
            <a:xfrm>
              <a:off x="119" y="3272912"/>
              <a:ext cx="3692791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711765" y="2676251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8" name="yt_shape_12578"/>
          <p:cNvSpPr txBox="1"/>
          <p:nvPr/>
        </p:nvSpPr>
        <p:spPr>
          <a:xfrm>
            <a:off x="540119" y="102109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重庆南岸区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125db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分别为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ead6b,isEnd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fc30,isEnd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中点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的度数为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2579" name="yt_shape_12579" title="H_248.5815"/>
          <p:cNvGrpSpPr/>
          <p:nvPr/>
        </p:nvGrpSpPr>
        <p:grpSpPr>
          <a:xfrm>
            <a:off x="7536100" y="2780955"/>
            <a:ext cx="2472052" cy="3156985"/>
            <a:chOff x="0" y="0"/>
            <a:chExt cx="2472052" cy="3156985"/>
          </a:xfrm>
        </p:grpSpPr>
        <p:pic>
          <p:nvPicPr>
            <p:cNvPr id="2" name="yt_image_1257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72052" cy="2566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81" name="yt_shape_12581" descr="{&quot;rangeId&quot;:0,&quot;IgnoreLineSpacing&quot;:1}"/>
            <p:cNvSpPr txBox="1"/>
            <p:nvPr/>
          </p:nvSpPr>
          <p:spPr>
            <a:xfrm>
              <a:off x="93279" y="26029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871915" y="3178779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25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4B47432B-974D-E574-C7F6-8E646D29DB57}"/>
              </a:ext>
            </a:extLst>
          </p:cNvPr>
          <p:cNvGrpSpPr/>
          <p:nvPr/>
        </p:nvGrpSpPr>
        <p:grpSpPr>
          <a:xfrm>
            <a:off x="519314" y="1023135"/>
            <a:ext cx="11602072" cy="4854035"/>
            <a:chOff x="519314" y="1023135"/>
            <a:chExt cx="11602072" cy="4854035"/>
          </a:xfrm>
        </p:grpSpPr>
        <p:sp>
          <p:nvSpPr>
            <p:cNvPr id="12440" name="yt_shape_12440"/>
            <p:cNvSpPr txBox="1"/>
            <p:nvPr/>
          </p:nvSpPr>
          <p:spPr>
            <a:xfrm>
              <a:off x="3071790" y="1874590"/>
              <a:ext cx="65" cy="307777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endParaRPr sz="20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19314" y="4233219"/>
              <a:ext cx="176042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矩形、菱形</a:t>
              </a:r>
              <a:endParaRPr lang="en-US" altLang="zh-CN" sz="20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与正方形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071790" y="1137272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</a:t>
              </a:r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的定义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071790" y="1959764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</a:t>
              </a:r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的性质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058580" y="4318806"/>
              <a:ext cx="2749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</a:t>
              </a:r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的判定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071790" y="5477060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菱形的面积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943920" y="1023135"/>
              <a:ext cx="5591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有一组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的平行四边形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4943920" y="1659410"/>
              <a:ext cx="555415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对边平行，对角相等，四条边都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990454" y="2319225"/>
              <a:ext cx="71309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对角线互相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且每一条对角线分别平分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35725" y="4356347"/>
              <a:ext cx="9790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4943920" y="2931960"/>
              <a:ext cx="556054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根据定义：有一组邻边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的平行四边形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943920" y="3568235"/>
              <a:ext cx="550457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判定定理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1: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四条边都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的四边形是菱形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943920" y="4204510"/>
              <a:ext cx="59282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判定定理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2: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的平行四边形是菱形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943920" y="4840785"/>
              <a:ext cx="541578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每条对角线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的四边形是菱形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4943920" y="5477060"/>
              <a:ext cx="526338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菱形的面积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底</a:t>
              </a:r>
              <a:r>
                <a:rPr lang="en-US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高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对角线乘积的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19314" y="4161540"/>
              <a:ext cx="1400396" cy="7336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3111494" y="1100434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143795" y="1956498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142416" y="4293060"/>
              <a:ext cx="1513484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3143795" y="5462702"/>
              <a:ext cx="14003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4908699" y="1026241"/>
              <a:ext cx="399549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943920" y="1646774"/>
              <a:ext cx="4834551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943920" y="2284434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943920" y="2942864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943920" y="3546515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943920" y="4221055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943920" y="4826764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4943920" y="5463039"/>
              <a:ext cx="662446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左中括号 6"/>
            <p:cNvSpPr/>
            <p:nvPr/>
          </p:nvSpPr>
          <p:spPr>
            <a:xfrm>
              <a:off x="2895479" y="1137272"/>
              <a:ext cx="176311" cy="4595888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/>
            <p:cNvCxnSpPr>
              <a:endCxn id="37" idx="1"/>
            </p:cNvCxnSpPr>
            <p:nvPr/>
          </p:nvCxnSpPr>
          <p:spPr>
            <a:xfrm>
              <a:off x="2915331" y="2159996"/>
              <a:ext cx="228464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/>
            <p:nvPr/>
          </p:nvCxnSpPr>
          <p:spPr>
            <a:xfrm>
              <a:off x="2775849" y="4577690"/>
              <a:ext cx="367946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>
              <a:off x="4583895" y="1268850"/>
              <a:ext cx="276441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左中括号 10"/>
            <p:cNvSpPr/>
            <p:nvPr/>
          </p:nvSpPr>
          <p:spPr>
            <a:xfrm>
              <a:off x="4727905" y="1874590"/>
              <a:ext cx="216015" cy="706569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左中括号 51"/>
            <p:cNvSpPr/>
            <p:nvPr/>
          </p:nvSpPr>
          <p:spPr>
            <a:xfrm>
              <a:off x="4727905" y="3082456"/>
              <a:ext cx="172985" cy="2002659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4511890" y="2159996"/>
              <a:ext cx="215932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4610637" y="5657587"/>
              <a:ext cx="261278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1919710" y="4573457"/>
              <a:ext cx="261278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2189865" y="4308558"/>
              <a:ext cx="593905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id="{F3BAD279-7C12-62B8-3ED2-EF8625B1E697}"/>
              </a:ext>
            </a:extLst>
          </p:cNvPr>
          <p:cNvSpPr txBox="1"/>
          <p:nvPr/>
        </p:nvSpPr>
        <p:spPr>
          <a:xfrm>
            <a:off x="5927461" y="1023135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邻边相等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1" name="yt_shape_12440"/>
          <p:cNvSpPr txBox="1"/>
          <p:nvPr/>
        </p:nvSpPr>
        <p:spPr>
          <a:xfrm>
            <a:off x="6856158" y="774096"/>
            <a:ext cx="65" cy="3077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00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F4881173-6219-7A7E-764F-49243F98C8D6}"/>
              </a:ext>
            </a:extLst>
          </p:cNvPr>
          <p:cNvSpPr txBox="1"/>
          <p:nvPr/>
        </p:nvSpPr>
        <p:spPr>
          <a:xfrm>
            <a:off x="8760795" y="1642914"/>
            <a:ext cx="8690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  <a:sym typeface="_⨹_1_0b075"/>
              </a:rPr>
              <a:t>相</a:t>
            </a:r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/>
            </a:r>
            <a:b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</a:b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699D35E2-91B5-F289-375C-99192B3F00FE}"/>
              </a:ext>
            </a:extLst>
          </p:cNvPr>
          <p:cNvSpPr txBox="1"/>
          <p:nvPr/>
        </p:nvSpPr>
        <p:spPr>
          <a:xfrm>
            <a:off x="9022772" y="1660204"/>
            <a:ext cx="638874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0EA79A4A-3574-AB12-1F2D-EB0864DD4863}"/>
              </a:ext>
            </a:extLst>
          </p:cNvPr>
          <p:cNvSpPr txBox="1"/>
          <p:nvPr/>
        </p:nvSpPr>
        <p:spPr>
          <a:xfrm>
            <a:off x="6396969" y="2298267"/>
            <a:ext cx="2015236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垂直平分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67908F07-C22C-4D43-24A6-D4BD6D39BAC3}"/>
              </a:ext>
            </a:extLst>
          </p:cNvPr>
          <p:cNvSpPr txBox="1"/>
          <p:nvPr/>
        </p:nvSpPr>
        <p:spPr>
          <a:xfrm>
            <a:off x="10401784" y="2328279"/>
            <a:ext cx="2015236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一组对角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5E5B552A-7D09-637A-9AF9-329D4711076E}"/>
              </a:ext>
            </a:extLst>
          </p:cNvPr>
          <p:cNvSpPr txBox="1"/>
          <p:nvPr/>
        </p:nvSpPr>
        <p:spPr>
          <a:xfrm>
            <a:off x="7886792" y="2921815"/>
            <a:ext cx="1097662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9BA87AFC-795A-79DA-A9C2-7C94B0375B34}"/>
              </a:ext>
            </a:extLst>
          </p:cNvPr>
          <p:cNvSpPr txBox="1"/>
          <p:nvPr/>
        </p:nvSpPr>
        <p:spPr>
          <a:xfrm>
            <a:off x="7621271" y="3578386"/>
            <a:ext cx="1097661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41AA430D-0282-4FA4-16B2-C150436CDE36}"/>
              </a:ext>
            </a:extLst>
          </p:cNvPr>
          <p:cNvSpPr txBox="1"/>
          <p:nvPr/>
        </p:nvSpPr>
        <p:spPr>
          <a:xfrm>
            <a:off x="7173027" y="4197939"/>
            <a:ext cx="2015236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互相垂直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8002D6AE-86D4-1FDB-D39F-9394841FBEDC}"/>
              </a:ext>
            </a:extLst>
          </p:cNvPr>
          <p:cNvSpPr txBox="1"/>
          <p:nvPr/>
        </p:nvSpPr>
        <p:spPr>
          <a:xfrm>
            <a:off x="6568170" y="4837968"/>
            <a:ext cx="2245424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-10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  <a:sym typeface="_⨹_4_1f954"/>
              </a:rPr>
              <a:t>平分一组</a:t>
            </a:r>
            <a:r>
              <a:rPr lang="zh-CN" altLang="zh-CN" sz="2000" b="1" spc="-100">
                <a:solidFill>
                  <a:srgbClr val="FF0000"/>
                </a:solidFill>
                <a:latin typeface="黑体" pitchFamily="36"/>
                <a:ea typeface="黑体" pitchFamily="36"/>
              </a:rPr>
              <a:t>对角</a:t>
            </a:r>
            <a:endParaRPr lang="zh-CN" altLang="en-US" sz="2000" spc="-100">
              <a:solidFill>
                <a:srgbClr val="FF0000"/>
              </a:solidFill>
            </a:endParaRPr>
          </a:p>
          <a:p>
            <a:r>
              <a:rPr kumimoji="0" lang="zh-CN" altLang="zh-CN" sz="2000" b="1" i="0" strike="noStrike" kern="1200" cap="none" spc="-10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/>
            </a:r>
            <a:br>
              <a:rPr kumimoji="0" lang="zh-CN" altLang="zh-CN" sz="2000" b="1" i="0" strike="noStrike" kern="1200" cap="none" spc="-10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</a:br>
            <a:endParaRPr lang="zh-CN" altLang="en-US" sz="2000" spc="-100">
              <a:solidFill>
                <a:srgbClr val="FF0000"/>
              </a:solidFill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A73D3AC4-085E-8BE4-1829-2AA8DEF9F88E}"/>
              </a:ext>
            </a:extLst>
          </p:cNvPr>
          <p:cNvSpPr txBox="1"/>
          <p:nvPr/>
        </p:nvSpPr>
        <p:spPr>
          <a:xfrm>
            <a:off x="9236698" y="5473127"/>
            <a:ext cx="1097662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71903250-1502-E501-7E97-FFF052388C71}"/>
              </a:ext>
            </a:extLst>
          </p:cNvPr>
          <p:cNvSpPr txBox="1"/>
          <p:nvPr/>
        </p:nvSpPr>
        <p:spPr>
          <a:xfrm>
            <a:off x="9236699" y="5484403"/>
            <a:ext cx="1097661" cy="579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一半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33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allAtOnce"/>
      <p:bldP spid="62" grpId="0" build="allAtOnce"/>
      <p:bldP spid="63" grpId="0" build="allAtOnce"/>
      <p:bldP spid="64" grpId="0" build="allAtOnce"/>
      <p:bldP spid="65" grpId="0" build="allAtOnce"/>
      <p:bldP spid="66" grpId="0" build="allAtOnce"/>
      <p:bldP spid="67" grpId="0" build="allAtOnce"/>
      <p:bldP spid="68" grpId="0" build="allAtOnce"/>
      <p:bldP spid="69" grpId="0" uiExpand="1" build="allAtOnce"/>
      <p:bldP spid="71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3" name="yt_shape_12583"/>
          <p:cNvSpPr txBox="1"/>
          <p:nvPr/>
        </p:nvSpPr>
        <p:spPr>
          <a:xfrm>
            <a:off x="540119" y="121300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cab2f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的垂直平分线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2f940"/>
              </a:rPr>
              <a:t>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FM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p:grpSp>
        <p:nvGrpSpPr>
          <p:cNvPr id="3" name="yt_shape_12587"/>
          <p:cNvGrpSpPr/>
          <p:nvPr/>
        </p:nvGrpSpPr>
        <p:grpSpPr>
          <a:xfrm>
            <a:off x="7896125" y="2780955"/>
            <a:ext cx="2571755" cy="3034788"/>
            <a:chOff x="0" y="0"/>
            <a:chExt cx="2571755" cy="3034788"/>
          </a:xfrm>
        </p:grpSpPr>
        <p:pic>
          <p:nvPicPr>
            <p:cNvPr id="4" name="yt_image_12587" descr="{&quot;rangeId&quot;:0,&quot;⚘_6&quot;:1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71755" cy="2444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2589" descr="{&quot;rangeId&quot;:0,&quot;IgnoreLineSpacing&quot;:1}"/>
            <p:cNvSpPr txBox="1"/>
            <p:nvPr/>
          </p:nvSpPr>
          <p:spPr>
            <a:xfrm>
              <a:off x="143130" y="248079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yt_image_12587" descr="{&quot;rangeId&quot;:0,&quot;⚘_6&quot;:1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0210" y="764815"/>
            <a:ext cx="2571755" cy="24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2585"/>
              <p:cNvSpPr txBox="1"/>
              <p:nvPr/>
            </p:nvSpPr>
            <p:spPr>
              <a:xfrm>
                <a:off x="540119" y="1295299"/>
                <a:ext cx="10380216" cy="609397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为正方形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又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易得四边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AMF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为矩形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MF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的垂直平分线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交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交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a4d13"/>
                  </a:rPr>
                  <a:t>D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垂足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为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ca02f"/>
                  </a:rPr>
                  <a:t>O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°.</a:t>
                </a:r>
              </a:p>
              <a:p>
                <a:pPr lvl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FM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𝑩𝑨𝑬</m:t>
                            </m:r>
                            <m: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𝑴𝑭𝑵</m:t>
                            </m:r>
                            <m:r>
                              <m:rPr>
                                <m:nor/>
                              </m:rP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𝑨𝑩</m:t>
                            </m:r>
                            <m: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𝑭𝑴</m:t>
                            </m:r>
                            <m:r>
                              <m:rPr>
                                <m:nor/>
                              </m:rP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&amp;</m:t>
                            </m:r>
                            <m:r>
                              <a:rPr lang="en-US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𝑨𝑩𝑬</m:t>
                            </m:r>
                            <m: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＝</m:t>
                            </m:r>
                            <m:r>
                              <a:rPr lang="en-US" altLang="zh-CN" sz="2800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𝑭𝑴𝑵</m:t>
                            </m:r>
                            <m:r>
                              <m:rPr>
                                <m:nor/>
                              </m:rPr>
                              <a:rPr lang="zh-CN" altLang="zh-CN" sz="2800" b="1">
                                <a:solidFill>
                                  <a:srgbClr val="FF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28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FM</a:t>
                </a:r>
                <a:r>
                  <a:rPr lang="en-US" altLang="zh-CN" sz="28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endParaRPr lang="zh-CN" altLang="en-US" sz="28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en-US" altLang="zh-CN" sz="2800" b="1" i="0" u="none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" name="yt_shape_125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295299"/>
                <a:ext cx="10380216" cy="6093976"/>
              </a:xfrm>
              <a:prstGeom prst="rect">
                <a:avLst/>
              </a:prstGeom>
              <a:blipFill rotWithShape="1">
                <a:blip r:embed="rId3"/>
                <a:stretch>
                  <a:fillRect l="-4" t="-9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1" name="yt_shape_12591"/>
          <p:cNvSpPr txBox="1"/>
          <p:nvPr/>
        </p:nvSpPr>
        <p:spPr>
          <a:xfrm>
            <a:off x="540000" y="980830"/>
            <a:ext cx="774410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N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的长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2592"/>
              <p:cNvSpPr txBox="1"/>
              <p:nvPr/>
            </p:nvSpPr>
            <p:spPr>
              <a:xfrm>
                <a:off x="540118" y="1412860"/>
                <a:ext cx="11316281" cy="475233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如图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连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结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垂直平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分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设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8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在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Rt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中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8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＋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5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p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𝑶</m:t>
                            </m:r>
                          </m:e>
                          <m:sup>
                            <m:r>
                              <a:rPr lang="en-US" altLang="zh-CN" sz="28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2b7ea"/>
                  </a:rPr>
                  <a:t>N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28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25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1412860"/>
                <a:ext cx="11316281" cy="4752330"/>
              </a:xfrm>
              <a:prstGeom prst="rect">
                <a:avLst/>
              </a:prstGeom>
              <a:blipFill rotWithShape="1">
                <a:blip r:embed="rId2"/>
                <a:stretch>
                  <a:fillRect l="-3" t="-13" r="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594" name="yt_shape_12594"/>
          <p:cNvGrpSpPr/>
          <p:nvPr/>
        </p:nvGrpSpPr>
        <p:grpSpPr>
          <a:xfrm>
            <a:off x="7536100" y="2332615"/>
            <a:ext cx="2664185" cy="3034788"/>
            <a:chOff x="0" y="0"/>
            <a:chExt cx="2664185" cy="3034788"/>
          </a:xfrm>
        </p:grpSpPr>
        <p:pic>
          <p:nvPicPr>
            <p:cNvPr id="5" name="yt_image_12594" descr="{&quot;rangeId&quot;:0,&quot;⚘_6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71755" cy="2444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596" name="yt_shape_12596" descr="{&quot;rangeId&quot;:0,&quot;IgnoreLineSpacing&quot;:1}"/>
            <p:cNvSpPr txBox="1"/>
            <p:nvPr/>
          </p:nvSpPr>
          <p:spPr>
            <a:xfrm>
              <a:off x="349449" y="248079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28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17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pic>
        <p:nvPicPr>
          <p:cNvPr id="7" name="yt_image_125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2987" y="2173980"/>
            <a:ext cx="2827222" cy="269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0" name="yt_shape_12600"/>
          <p:cNvSpPr txBox="1"/>
          <p:nvPr/>
        </p:nvSpPr>
        <p:spPr>
          <a:xfrm>
            <a:off x="540119" y="948623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957a1"/>
              </a:rPr>
              <a:t>相交于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上的一点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e770e"/>
              </a:rPr>
              <a:t>作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所在的直线于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41bd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2601" name="yt_shape_12601"/>
          <p:cNvSpPr txBox="1"/>
          <p:nvPr/>
        </p:nvSpPr>
        <p:spPr>
          <a:xfrm>
            <a:off x="540000" y="3215402"/>
            <a:ext cx="4299254" cy="271612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1765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Times New Roman" panose="02020603050405020304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</a:t>
            </a:r>
            <a:r>
              <a:rPr lang="en-US" altLang="zh-CN" sz="22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1705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Times New Roman" panose="02020603050405020304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 </a:t>
            </a:r>
          </a:p>
        </p:txBody>
      </p:sp>
      <p:pic>
        <p:nvPicPr>
          <p:cNvPr id="3" name="yt_shape_17313731393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01" y="2863304"/>
            <a:ext cx="2116327" cy="2029396"/>
          </a:xfrm>
          <a:prstGeom prst="rect">
            <a:avLst/>
          </a:prstGeom>
        </p:spPr>
      </p:pic>
      <p:pic>
        <p:nvPicPr>
          <p:cNvPr id="5" name="yt_shape_17313731393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199" y="2832575"/>
            <a:ext cx="2141665" cy="1978087"/>
          </a:xfrm>
          <a:prstGeom prst="rect">
            <a:avLst/>
          </a:prstGeom>
        </p:spPr>
      </p:pic>
      <p:sp>
        <p:nvSpPr>
          <p:cNvPr id="6" name="yt_shape_12602"/>
          <p:cNvSpPr txBox="1"/>
          <p:nvPr/>
        </p:nvSpPr>
        <p:spPr>
          <a:xfrm>
            <a:off x="7453519" y="4845782"/>
            <a:ext cx="2314736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  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</a:p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yt_shape_12604"/>
              <p:cNvSpPr txBox="1"/>
              <p:nvPr/>
            </p:nvSpPr>
            <p:spPr>
              <a:xfrm>
                <a:off x="540119" y="3167187"/>
                <a:ext cx="11111999" cy="116204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当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在线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段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O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上时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求证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54201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；</a:t>
                </a:r>
              </a:p>
            </p:txBody>
          </p:sp>
        </mc:Choice>
        <mc:Fallback xmlns="">
          <p:sp>
            <p:nvSpPr>
              <p:cNvPr id="7" name="yt_shape_126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3167187"/>
                <a:ext cx="11111999" cy="1162049"/>
              </a:xfrm>
              <a:prstGeom prst="rect">
                <a:avLst/>
              </a:prstGeom>
              <a:blipFill rotWithShape="1">
                <a:blip r:embed="rId4"/>
                <a:stretch>
                  <a:fillRect l="-3" t="-38" r="5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06" name="yt_shape_12606"/>
              <p:cNvSpPr txBox="1"/>
              <p:nvPr/>
            </p:nvSpPr>
            <p:spPr>
              <a:xfrm>
                <a:off x="540119" y="980830"/>
                <a:ext cx="11492915" cy="504003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证明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如答案图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过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作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568d8"/>
                  </a:rPr>
                  <a:t>，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/>
                </a:r>
                <a:b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</a:b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交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连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结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是正方形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38d9c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45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000" b="1" i="0" u="none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BM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AM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EN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是等腰直角三角形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°.</a:t>
                </a:r>
                <a:endParaRPr lang="en-US" altLang="zh-CN" sz="3000" b="1" i="1" u="none">
                  <a:solidFill>
                    <a:srgbClr val="FF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2606" name="yt_shape_126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980830"/>
                <a:ext cx="11492915" cy="5040034"/>
              </a:xfrm>
              <a:prstGeom prst="rect">
                <a:avLst/>
              </a:prstGeom>
              <a:blipFill rotWithShape="1">
                <a:blip r:embed="rId2"/>
                <a:stretch>
                  <a:fillRect l="-3" t="-8" r="4" b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2608" title="H_210.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0160" y="1948768"/>
            <a:ext cx="2665765" cy="26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yt_shape_12610"/>
          <p:cNvSpPr txBox="1"/>
          <p:nvPr/>
        </p:nvSpPr>
        <p:spPr>
          <a:xfrm>
            <a:off x="8400279" y="4672316"/>
            <a:ext cx="30104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6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6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6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6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6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06" grpId="0" build="allAtOnce"/>
      <p:bldP spid="5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/>
              <p:cNvSpPr txBox="1"/>
              <p:nvPr/>
            </p:nvSpPr>
            <p:spPr>
              <a:xfrm>
                <a:off x="540119" y="1116040"/>
                <a:ext cx="10494861" cy="4689125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90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BM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EN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45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°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≌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A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S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Cambria Math" panose="02040503050406030204" pitchFamily="36"/>
                    <a:ea typeface="Cambria Math" panose="02040503050406030204" pitchFamily="36"/>
                  </a:rPr>
                  <a:t>△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anose="02020603050405020304" pitchFamily="36"/>
                    <a:ea typeface="黑体" panose="02010609060101010101" pitchFamily="49" charset="-122"/>
                  </a:rPr>
                  <a:t>是等腰直角三角形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16040"/>
                <a:ext cx="10494861" cy="4689125"/>
              </a:xfrm>
              <a:prstGeom prst="rect">
                <a:avLst/>
              </a:prstGeom>
              <a:blipFill rotWithShape="1">
                <a:blip r:embed="rId2"/>
                <a:stretch>
                  <a:fillRect l="-4" t="-7" r="6" b="1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2608" title="H_210.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0185" y="2491906"/>
            <a:ext cx="2665765" cy="26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2610"/>
          <p:cNvSpPr txBox="1"/>
          <p:nvPr/>
        </p:nvSpPr>
        <p:spPr>
          <a:xfrm>
            <a:off x="8760304" y="5215454"/>
            <a:ext cx="30104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1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1" name="yt_shape_12611"/>
          <p:cNvSpPr txBox="1"/>
          <p:nvPr/>
        </p:nvSpPr>
        <p:spPr>
          <a:xfrm>
            <a:off x="540119" y="112484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上时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请在图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中补全图形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9df4"/>
              </a:rPr>
              <a:t>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直接写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之间存在的数量关系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2612" name="yt_shape_12612"/>
          <p:cNvSpPr txBox="1"/>
          <p:nvPr/>
        </p:nvSpPr>
        <p:spPr>
          <a:xfrm>
            <a:off x="540000" y="2283624"/>
            <a:ext cx="4299254" cy="271612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1765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Times New Roman" panose="02020603050405020304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</a:t>
            </a:r>
            <a:r>
              <a:rPr lang="en-US" altLang="zh-CN" sz="22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1705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Times New Roman" panose="02020603050405020304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 </a:t>
            </a:r>
          </a:p>
        </p:txBody>
      </p:sp>
      <p:pic>
        <p:nvPicPr>
          <p:cNvPr id="8" name="yt_shape_17313731393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17" y="2888767"/>
            <a:ext cx="2116327" cy="2029396"/>
          </a:xfrm>
          <a:prstGeom prst="rect">
            <a:avLst/>
          </a:prstGeom>
        </p:spPr>
      </p:pic>
      <p:pic>
        <p:nvPicPr>
          <p:cNvPr id="9" name="yt_shape_17313731393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15" y="2858038"/>
            <a:ext cx="2141665" cy="1978087"/>
          </a:xfrm>
          <a:prstGeom prst="rect">
            <a:avLst/>
          </a:prstGeom>
        </p:spPr>
      </p:pic>
      <p:sp>
        <p:nvSpPr>
          <p:cNvPr id="10" name="yt_shape_12602"/>
          <p:cNvSpPr txBox="1"/>
          <p:nvPr/>
        </p:nvSpPr>
        <p:spPr>
          <a:xfrm>
            <a:off x="4390335" y="4871245"/>
            <a:ext cx="2314736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  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</a:p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615" name="yt_shape_12615"/>
              <p:cNvSpPr txBox="1"/>
              <p:nvPr/>
            </p:nvSpPr>
            <p:spPr>
              <a:xfrm>
                <a:off x="540119" y="1124840"/>
                <a:ext cx="11492915" cy="348614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理由如下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如答案图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过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作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交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于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1_3c3c6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连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结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由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同理得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endParaRPr lang="en-US" altLang="zh-CN" sz="3600" b="1" i="0" u="none" spc="375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∵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D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F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endParaRPr lang="en-US" altLang="zh-CN" sz="3600" b="1" i="0" u="none">
                  <a:solidFill>
                    <a:srgbClr val="FF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－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G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C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12615" name="yt_shape_126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24840"/>
                <a:ext cx="11492915" cy="3486147"/>
              </a:xfrm>
              <a:prstGeom prst="rect">
                <a:avLst/>
              </a:prstGeom>
              <a:blipFill rotWithShape="1">
                <a:blip r:embed="rId2"/>
                <a:stretch>
                  <a:fillRect l="-3" t="-7" r="4" b="-27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2617" title="H_2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0135" y="2327864"/>
            <a:ext cx="3606997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2619"/>
          <p:cNvSpPr txBox="1"/>
          <p:nvPr/>
        </p:nvSpPr>
        <p:spPr>
          <a:xfrm>
            <a:off x="8589179" y="5467182"/>
            <a:ext cx="254717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6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15" grpId="0" build="allAtOnce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7938C93-E744-BB59-5ACA-C7ABFA36EF04}"/>
              </a:ext>
            </a:extLst>
          </p:cNvPr>
          <p:cNvGrpSpPr/>
          <p:nvPr/>
        </p:nvGrpSpPr>
        <p:grpSpPr>
          <a:xfrm>
            <a:off x="438862" y="1700880"/>
            <a:ext cx="11359859" cy="3534752"/>
            <a:chOff x="438862" y="1700880"/>
            <a:chExt cx="11359859" cy="3534752"/>
          </a:xfrm>
        </p:grpSpPr>
        <p:sp>
          <p:nvSpPr>
            <p:cNvPr id="12440" name="yt_shape_12440"/>
            <p:cNvSpPr txBox="1"/>
            <p:nvPr/>
          </p:nvSpPr>
          <p:spPr>
            <a:xfrm>
              <a:off x="3351102" y="2475036"/>
              <a:ext cx="65" cy="307777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endParaRPr sz="20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459879" y="2937129"/>
              <a:ext cx="176042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矩形、菱形</a:t>
              </a:r>
              <a:endParaRPr lang="en-US" altLang="zh-CN" sz="20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0"/>
              <a:r>
                <a:rPr lang="zh-CN" altLang="en-US" sz="20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与正方形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351102" y="1737718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正方形的定义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351102" y="2560210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正方形的性质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351102" y="4187814"/>
              <a:ext cx="254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正方形的判定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5534286" y="2259856"/>
              <a:ext cx="555415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四条边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都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,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四个角都是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580820" y="2919671"/>
              <a:ext cx="62179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对角线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且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互相</a:t>
              </a:r>
              <a:r>
                <a:rPr lang="en-US" altLang="zh-CN" sz="20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</a:t>
              </a:r>
              <a:endPara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50051" y="3028890"/>
              <a:ext cx="9790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正方形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534286" y="3532406"/>
              <a:ext cx="62644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有一个角是的菱形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是正方形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5534286" y="4168681"/>
              <a:ext cx="62644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有一组邻边的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矩形是正方形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5534287" y="4804956"/>
              <a:ext cx="606016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对角线的</a:t>
              </a:r>
              <a:r>
                <a:rPr lang="en-US" altLang="zh-CN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_______________________</a:t>
              </a:r>
              <a:r>
                <a:rPr lang="zh-CN" altLang="en-US" sz="2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四边形是正方形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38862" y="2924965"/>
              <a:ext cx="1445942" cy="7336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3359810" y="1700880"/>
              <a:ext cx="1774594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392111" y="2556944"/>
              <a:ext cx="1774594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3392111" y="4173456"/>
              <a:ext cx="1774594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5534286" y="2247220"/>
              <a:ext cx="5415786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534286" y="2884880"/>
              <a:ext cx="4464310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5534286" y="3543310"/>
              <a:ext cx="5554155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5534286" y="4146961"/>
              <a:ext cx="5554155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534286" y="4821501"/>
              <a:ext cx="6060161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左中括号 6"/>
            <p:cNvSpPr/>
            <p:nvPr/>
          </p:nvSpPr>
          <p:spPr>
            <a:xfrm>
              <a:off x="3203766" y="1833752"/>
              <a:ext cx="209123" cy="262433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/>
            <p:cNvCxnSpPr>
              <a:endCxn id="37" idx="1"/>
            </p:cNvCxnSpPr>
            <p:nvPr/>
          </p:nvCxnSpPr>
          <p:spPr>
            <a:xfrm>
              <a:off x="3194643" y="2760442"/>
              <a:ext cx="228464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左中括号 10"/>
            <p:cNvSpPr/>
            <p:nvPr/>
          </p:nvSpPr>
          <p:spPr>
            <a:xfrm>
              <a:off x="5318271" y="2475036"/>
              <a:ext cx="216015" cy="706569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左中括号 51"/>
            <p:cNvSpPr/>
            <p:nvPr/>
          </p:nvSpPr>
          <p:spPr>
            <a:xfrm>
              <a:off x="5318270" y="3682903"/>
              <a:ext cx="205799" cy="135461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5151310" y="2760442"/>
              <a:ext cx="215932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1900314" y="3226593"/>
              <a:ext cx="162234" cy="35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2204191" y="2981101"/>
              <a:ext cx="881925" cy="4141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5176758" y="4389471"/>
              <a:ext cx="334494" cy="33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左中括号 2"/>
            <p:cNvSpPr/>
            <p:nvPr/>
          </p:nvSpPr>
          <p:spPr>
            <a:xfrm>
              <a:off x="2025754" y="2801068"/>
              <a:ext cx="196302" cy="843947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73114F0E-5E6F-7B53-1824-DB0973E950CC}"/>
              </a:ext>
            </a:extLst>
          </p:cNvPr>
          <p:cNvSpPr txBox="1"/>
          <p:nvPr/>
        </p:nvSpPr>
        <p:spPr>
          <a:xfrm>
            <a:off x="6534987" y="2234707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D11165D4-59CA-0B2F-7AA2-0C2F6C75E471}"/>
              </a:ext>
            </a:extLst>
          </p:cNvPr>
          <p:cNvSpPr txBox="1"/>
          <p:nvPr/>
        </p:nvSpPr>
        <p:spPr>
          <a:xfrm>
            <a:off x="9090636" y="2234707"/>
            <a:ext cx="10976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4EDE6299-C0BB-04ED-F41E-2715F8E87E82}"/>
              </a:ext>
            </a:extLst>
          </p:cNvPr>
          <p:cNvSpPr txBox="1"/>
          <p:nvPr/>
        </p:nvSpPr>
        <p:spPr>
          <a:xfrm>
            <a:off x="6611234" y="2888015"/>
            <a:ext cx="1097662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E91EE923-948A-F897-5224-06F5A607360B}"/>
              </a:ext>
            </a:extLst>
          </p:cNvPr>
          <p:cNvSpPr txBox="1"/>
          <p:nvPr/>
        </p:nvSpPr>
        <p:spPr>
          <a:xfrm>
            <a:off x="8323081" y="2888015"/>
            <a:ext cx="2015236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垂直平分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E2B212D8-5BE6-C5B4-1BC1-5A6F522337FC}"/>
              </a:ext>
            </a:extLst>
          </p:cNvPr>
          <p:cNvSpPr txBox="1"/>
          <p:nvPr/>
        </p:nvSpPr>
        <p:spPr>
          <a:xfrm>
            <a:off x="7812025" y="3497615"/>
            <a:ext cx="1097662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直角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C3799780-6CB9-9BE7-57A9-0624266B2CA6}"/>
              </a:ext>
            </a:extLst>
          </p:cNvPr>
          <p:cNvSpPr txBox="1"/>
          <p:nvPr/>
        </p:nvSpPr>
        <p:spPr>
          <a:xfrm>
            <a:off x="7222606" y="4163080"/>
            <a:ext cx="1097661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相等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F506374A-548E-12E8-A666-00A3B395B026}"/>
              </a:ext>
            </a:extLst>
          </p:cNvPr>
          <p:cNvSpPr txBox="1"/>
          <p:nvPr/>
        </p:nvSpPr>
        <p:spPr>
          <a:xfrm>
            <a:off x="6842806" y="4783308"/>
            <a:ext cx="3391598" cy="583865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zh-CN" altLang="zh-CN" sz="2000" b="1" spc="-100">
                <a:solidFill>
                  <a:srgbClr val="FF0000"/>
                </a:solidFill>
                <a:latin typeface="黑体" pitchFamily="36"/>
                <a:ea typeface="黑体" pitchFamily="36"/>
                <a:sym typeface="_⨹_2_03251"/>
              </a:rPr>
              <a:t>互相</a:t>
            </a:r>
            <a:r>
              <a:rPr kumimoji="0" lang="zh-CN" altLang="zh-CN" sz="2000" b="1" i="0" strike="noStrike" kern="1200" cap="none" spc="-10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36"/>
                <a:ea typeface="黑体" pitchFamily="36"/>
              </a:rPr>
              <a:t>垂直平分且相等</a:t>
            </a:r>
            <a:endParaRPr lang="zh-CN" altLang="en-US" sz="2000" spc="-100">
              <a:solidFill>
                <a:srgbClr val="FF0000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3060941" y="3212985"/>
            <a:ext cx="147485" cy="35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98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uild="allAtOnce"/>
      <p:bldP spid="49" grpId="0" build="allAtOnce"/>
      <p:bldP spid="50" grpId="0" build="allAtOnce"/>
      <p:bldP spid="53" grpId="0" build="allAtOnce"/>
      <p:bldP spid="54" grpId="0" build="allAtOnce"/>
      <p:bldP spid="56" grpId="0" build="allAtOnce"/>
      <p:bldP spid="5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5" name="yt_shape_12445"/>
          <p:cNvSpPr txBox="1"/>
          <p:nvPr/>
        </p:nvSpPr>
        <p:spPr>
          <a:xfrm>
            <a:off x="6095968" y="1078308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2446" name="yt_shape_12446"/>
          <p:cNvSpPr txBox="1"/>
          <p:nvPr/>
        </p:nvSpPr>
        <p:spPr>
          <a:xfrm>
            <a:off x="540000" y="1406095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矩形的性质与判定 </a:t>
            </a:r>
          </a:p>
        </p:txBody>
      </p:sp>
      <p:sp>
        <p:nvSpPr>
          <p:cNvPr id="12447" name="yt_shape_12447"/>
          <p:cNvSpPr txBox="1"/>
          <p:nvPr/>
        </p:nvSpPr>
        <p:spPr>
          <a:xfrm>
            <a:off x="540119" y="201088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成都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47dd1"/>
              </a:rPr>
              <a:t>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则下列结论一定正确的是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451" name="yt_table_12451_skip" title="H_172.8"/>
          <p:cNvGraphicFramePr>
            <a:graphicFrameLocks noGrp="1"/>
          </p:cNvGraphicFramePr>
          <p:nvPr/>
        </p:nvGraphicFramePr>
        <p:xfrm>
          <a:off x="540085" y="3169665"/>
          <a:ext cx="4765675" cy="2194560"/>
        </p:xfrm>
        <a:graphic>
          <a:graphicData uri="http://schemas.openxmlformats.org/drawingml/2006/table">
            <a:tbl>
              <a:tblPr/>
              <a:tblGrid>
                <a:gridCol w="476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O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448" name="yt_shape_12448_skip" title="H_177.20654"/>
          <p:cNvGrpSpPr/>
          <p:nvPr/>
        </p:nvGrpSpPr>
        <p:grpSpPr>
          <a:xfrm>
            <a:off x="7501513" y="3413531"/>
            <a:ext cx="2858527" cy="2250523"/>
            <a:chOff x="0" y="0"/>
            <a:chExt cx="2858527" cy="2250523"/>
          </a:xfrm>
        </p:grpSpPr>
        <p:pic>
          <p:nvPicPr>
            <p:cNvPr id="2" name="yt_image_1244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8527" cy="166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50" name="yt_shape_12450" descr="{&quot;rangeId&quot;:0,&quot;IgnoreLineSpacing&quot;:1}"/>
            <p:cNvSpPr txBox="1"/>
            <p:nvPr/>
          </p:nvSpPr>
          <p:spPr>
            <a:xfrm>
              <a:off x="173677" y="1696525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816357" y="251271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3" name="yt_shape_12453"/>
          <p:cNvSpPr txBox="1"/>
          <p:nvPr/>
        </p:nvSpPr>
        <p:spPr>
          <a:xfrm>
            <a:off x="540119" y="98083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d0ef0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0_bf199"/>
              </a:rPr>
              <a:t>那么添加下列一个条件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仍不能判定四边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是矩形的是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457" name="yt_table_12457_skip" title="H_86.4"/>
          <p:cNvGraphicFramePr>
            <a:graphicFrameLocks noGrp="1"/>
          </p:cNvGraphicFramePr>
          <p:nvPr/>
        </p:nvGraphicFramePr>
        <p:xfrm>
          <a:off x="540085" y="4943638"/>
          <a:ext cx="9444356" cy="1097280"/>
        </p:xfrm>
        <a:graphic>
          <a:graphicData uri="http://schemas.openxmlformats.org/drawingml/2006/table">
            <a:tbl>
              <a:tblPr/>
              <a:tblGrid>
                <a:gridCol w="5188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6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∥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2454" name="yt_shape_12454_skip" title="H_177.20654"/>
          <p:cNvGrpSpPr/>
          <p:nvPr/>
        </p:nvGrpSpPr>
        <p:grpSpPr>
          <a:xfrm>
            <a:off x="4665826" y="2693611"/>
            <a:ext cx="2858527" cy="2250523"/>
            <a:chOff x="0" y="0"/>
            <a:chExt cx="2858527" cy="2250523"/>
          </a:xfrm>
        </p:grpSpPr>
        <p:pic>
          <p:nvPicPr>
            <p:cNvPr id="2" name="yt_image_1245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8527" cy="166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56" name="yt_shape_12456" descr="{&quot;rangeId&quot;:0,&quot;IgnoreLineSpacing&quot;:1}"/>
            <p:cNvSpPr txBox="1"/>
            <p:nvPr/>
          </p:nvSpPr>
          <p:spPr>
            <a:xfrm>
              <a:off x="400791" y="16965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589346" y="203130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9" name="yt_shape_12459"/>
          <p:cNvSpPr txBox="1"/>
          <p:nvPr/>
        </p:nvSpPr>
        <p:spPr>
          <a:xfrm>
            <a:off x="540119" y="104698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的两条对角线相交于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ecc85"/>
              </a:rPr>
              <a:t>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直平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185e5"/>
              </a:rPr>
              <a:t> 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	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7</a:t>
            </a:r>
          </a:p>
        </p:txBody>
      </p:sp>
      <p:grpSp>
        <p:nvGrpSpPr>
          <p:cNvPr id="12460" name="yt_shape_12460" title="H_199.95654"/>
          <p:cNvGrpSpPr/>
          <p:nvPr/>
        </p:nvGrpSpPr>
        <p:grpSpPr>
          <a:xfrm>
            <a:off x="4554395" y="2996970"/>
            <a:ext cx="3989775" cy="2539448"/>
            <a:chOff x="0" y="0"/>
            <a:chExt cx="3989775" cy="2539448"/>
          </a:xfrm>
        </p:grpSpPr>
        <p:pic>
          <p:nvPicPr>
            <p:cNvPr id="2" name="yt_image_1246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50985" cy="1949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62" name="yt_shape_12462" descr="{&quot;rangeId&quot;:0,&quot;IgnoreLineSpacing&quot;:1}"/>
            <p:cNvSpPr txBox="1"/>
            <p:nvPr/>
          </p:nvSpPr>
          <p:spPr>
            <a:xfrm>
              <a:off x="525533" y="1985450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　　　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890721" y="154881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4" name="yt_shape_12464"/>
          <p:cNvSpPr txBox="1"/>
          <p:nvPr/>
        </p:nvSpPr>
        <p:spPr>
          <a:xfrm>
            <a:off x="540119" y="105283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将矩形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折叠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67a2b"/>
              </a:rPr>
              <a:t>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与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则下列结论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62b4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9f15"/>
              </a:rPr>
              <a:t>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2465" name="yt_table_12465" title="H_86.4"/>
          <p:cNvGraphicFramePr>
            <a:graphicFrameLocks noGrp="1"/>
          </p:cNvGraphicFramePr>
          <p:nvPr/>
        </p:nvGraphicFramePr>
        <p:xfrm>
          <a:off x="540085" y="3319614"/>
          <a:ext cx="6969443" cy="1097280"/>
        </p:xfrm>
        <a:graphic>
          <a:graphicData uri="http://schemas.openxmlformats.org/drawingml/2006/table">
            <a:tbl>
              <a:tblPr/>
              <a:tblGrid>
                <a:gridCol w="3721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8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①②③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①③④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①②④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①②③④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8938471" y="2651949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2467" title="H_234.20654"/>
          <p:cNvGrpSpPr/>
          <p:nvPr/>
        </p:nvGrpSpPr>
        <p:grpSpPr>
          <a:xfrm>
            <a:off x="7879628" y="3245154"/>
            <a:ext cx="2602570" cy="2704021"/>
            <a:chOff x="0" y="0"/>
            <a:chExt cx="2862827" cy="2974423"/>
          </a:xfrm>
        </p:grpSpPr>
        <p:pic>
          <p:nvPicPr>
            <p:cNvPr id="6" name="yt_image_1246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62827" cy="23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2469" descr="{&quot;rangeId&quot;:0,&quot;IgnoreLineSpacing&quot;:1}"/>
            <p:cNvSpPr txBox="1"/>
            <p:nvPr/>
          </p:nvSpPr>
          <p:spPr>
            <a:xfrm>
              <a:off x="402941" y="24204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1" name="yt_shape_12471"/>
          <p:cNvSpPr txBox="1"/>
          <p:nvPr/>
        </p:nvSpPr>
        <p:spPr>
          <a:xfrm>
            <a:off x="540119" y="93813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928d,isEnd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则下列结论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56d0d,isEnd"/>
              </a:rPr>
              <a:t>是等边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三角形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135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AO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395e7,isEnd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S</a:t>
            </a:r>
            <a:r>
              <a:rPr lang="en-US" altLang="zh-CN" sz="3600" b="1" i="0" u="none" spc="375" baseline="-25000">
                <a:solidFill>
                  <a:srgbClr val="000000"/>
                </a:solidFill>
                <a:effectLst/>
                <a:latin typeface="Cambria Math" panose="02040503050406030204" pitchFamily="36"/>
                <a:ea typeface="Cambria Math" panose="02040503050406030204" pitchFamily="36"/>
              </a:rPr>
              <a:t>△</a:t>
            </a:r>
            <a:r>
              <a:rPr lang="en-US" altLang="zh-CN" sz="3600" b="1" i="1" u="none" baseline="-250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CO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其中正确的是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填序号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,isEnd"/>
              </a:rPr>
              <a:t>　</a:t>
            </a:r>
          </a:p>
        </p:txBody>
      </p:sp>
      <p:pic>
        <p:nvPicPr>
          <p:cNvPr id="12472" name="yt_image_124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163" y="3357278"/>
            <a:ext cx="2791672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74" name="yt_shape_12474"/>
          <p:cNvSpPr txBox="1"/>
          <p:nvPr/>
        </p:nvSpPr>
        <p:spPr>
          <a:xfrm>
            <a:off x="4923117" y="5395177"/>
            <a:ext cx="3549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]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　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14208" y="2537249"/>
            <a:ext cx="201523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①③④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111</TotalTime>
  <Words>1783</Words>
  <Application>Microsoft Office PowerPoint</Application>
  <PresentationFormat>宽屏</PresentationFormat>
  <Paragraphs>282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115" baseType="lpstr">
      <vt:lpstr>,isEnd</vt:lpstr>
      <vt:lpstr>_⨹_1_0b075</vt:lpstr>
      <vt:lpstr>_⨹_1_0e567</vt:lpstr>
      <vt:lpstr>_⨹_1_125db,isEnd</vt:lpstr>
      <vt:lpstr>_⨹_1_14ee7,isEnd</vt:lpstr>
      <vt:lpstr>_⨹_1_19f15</vt:lpstr>
      <vt:lpstr>_⨹_1_1fc30,isEnd</vt:lpstr>
      <vt:lpstr>_⨹_1_2042d,isEnd</vt:lpstr>
      <vt:lpstr>_⨹_1_26ac8,isEnd</vt:lpstr>
      <vt:lpstr>_⨹_1_2b7ea</vt:lpstr>
      <vt:lpstr>_⨹_1_2f940</vt:lpstr>
      <vt:lpstr>_⨹_1_38d9c</vt:lpstr>
      <vt:lpstr>_⨹_1_395e7,isEnd</vt:lpstr>
      <vt:lpstr>_⨹_1_3c3c6</vt:lpstr>
      <vt:lpstr>_⨹_1_47dd1</vt:lpstr>
      <vt:lpstr>_⨹_1_54201</vt:lpstr>
      <vt:lpstr>_⨹_1_568d8</vt:lpstr>
      <vt:lpstr>_⨹_1_5b78d,isEnd</vt:lpstr>
      <vt:lpstr>_⨹_1_66c50</vt:lpstr>
      <vt:lpstr>_⨹_1_67a2b</vt:lpstr>
      <vt:lpstr>_⨹_1_6a78a</vt:lpstr>
      <vt:lpstr>_⨹_1_700d6</vt:lpstr>
      <vt:lpstr>_⨹_1_7bf34</vt:lpstr>
      <vt:lpstr>_⨹_1_7cad3</vt:lpstr>
      <vt:lpstr>_⨹_1_7dbf0</vt:lpstr>
      <vt:lpstr>_⨹_1_8cd98</vt:lpstr>
      <vt:lpstr>_⨹_1_942e6</vt:lpstr>
      <vt:lpstr>_⨹_1_98bd7,isEnd</vt:lpstr>
      <vt:lpstr>_⨹_1_a41bd</vt:lpstr>
      <vt:lpstr>_⨹_1_a4d13</vt:lpstr>
      <vt:lpstr>_⨹_1_a62b4</vt:lpstr>
      <vt:lpstr>_⨹_1_a928d,isEnd</vt:lpstr>
      <vt:lpstr>_⨹_1_a9df4</vt:lpstr>
      <vt:lpstr>_⨹_1_ac631</vt:lpstr>
      <vt:lpstr>_⨹_1_b115a</vt:lpstr>
      <vt:lpstr>_⨹_1_b7df5</vt:lpstr>
      <vt:lpstr>_⨹_1_ca02f</vt:lpstr>
      <vt:lpstr>_⨹_1_cab2f</vt:lpstr>
      <vt:lpstr>_⨹_1_cc475</vt:lpstr>
      <vt:lpstr>_⨹_1_cce23</vt:lpstr>
      <vt:lpstr>_⨹_1_d0ef0</vt:lpstr>
      <vt:lpstr>_⨹_1_d4032</vt:lpstr>
      <vt:lpstr>_⨹_1_d8ff4,isEnd</vt:lpstr>
      <vt:lpstr>_⨹_1_dfb76</vt:lpstr>
      <vt:lpstr>_⨹_1_e770e</vt:lpstr>
      <vt:lpstr>_⨹_1_ead6b,isEnd</vt:lpstr>
      <vt:lpstr>_⨹_1_ecc85</vt:lpstr>
      <vt:lpstr>_⨹_1_f1592</vt:lpstr>
      <vt:lpstr>_⨹_1_f5369</vt:lpstr>
      <vt:lpstr>_⨹_1_f7369,isEnd</vt:lpstr>
      <vt:lpstr>_⨹_10_bf199</vt:lpstr>
      <vt:lpstr>_⨹_2_03251</vt:lpstr>
      <vt:lpstr>_⨹_2_0c7ec,isEnd</vt:lpstr>
      <vt:lpstr>_⨹_2_185e5</vt:lpstr>
      <vt:lpstr>_⨹_2_7c101</vt:lpstr>
      <vt:lpstr>_⨹_3_22c82</vt:lpstr>
      <vt:lpstr>_⨹_3_46d77</vt:lpstr>
      <vt:lpstr>_⨹_3_56d0d,isEnd</vt:lpstr>
      <vt:lpstr>_⨹_3_957a1</vt:lpstr>
      <vt:lpstr>_⨹_3_cbe0d</vt:lpstr>
      <vt:lpstr>_⨹_3_f3b3a</vt:lpstr>
      <vt:lpstr>_⨹_4_1528f,isEnd</vt:lpstr>
      <vt:lpstr>_⨹_4_1f954</vt:lpstr>
      <vt:lpstr>_⨹_4_7dcb7,isEnd</vt:lpstr>
      <vt:lpstr>_⨹_5_530ad</vt:lpstr>
      <vt:lpstr>_⨹_7_ace1a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Administrator</cp:lastModifiedBy>
  <cp:revision>42</cp:revision>
  <dcterms:created xsi:type="dcterms:W3CDTF">2024-11-12T00:51:00Z</dcterms:created>
  <dcterms:modified xsi:type="dcterms:W3CDTF">2024-11-24T02:50:06Z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